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6" r:id="rId4"/>
    <p:sldMasterId id="2147483708" r:id="rId5"/>
  </p:sldMasterIdLst>
  <p:notesMasterIdLst>
    <p:notesMasterId r:id="rId33"/>
  </p:notesMasterIdLst>
  <p:sldIdLst>
    <p:sldId id="744" r:id="rId6"/>
    <p:sldId id="739" r:id="rId7"/>
    <p:sldId id="740" r:id="rId8"/>
    <p:sldId id="741" r:id="rId9"/>
    <p:sldId id="776" r:id="rId10"/>
    <p:sldId id="777" r:id="rId11"/>
    <p:sldId id="778" r:id="rId12"/>
    <p:sldId id="795" r:id="rId13"/>
    <p:sldId id="745" r:id="rId14"/>
    <p:sldId id="770" r:id="rId15"/>
    <p:sldId id="773" r:id="rId16"/>
    <p:sldId id="771" r:id="rId17"/>
    <p:sldId id="748" r:id="rId18"/>
    <p:sldId id="774" r:id="rId19"/>
    <p:sldId id="775" r:id="rId20"/>
    <p:sldId id="747" r:id="rId21"/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768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99823" autoAdjust="0"/>
  </p:normalViewPr>
  <p:slideViewPr>
    <p:cSldViewPr snapToGrid="0">
      <p:cViewPr varScale="1">
        <p:scale>
          <a:sx n="34" d="100"/>
          <a:sy n="34" d="100"/>
        </p:scale>
        <p:origin x="58" y="109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8657C-BFCD-480A-9D33-DBC343DA3069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C0173-7218-4FCF-8E4B-31AC14C57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6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5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9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828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3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4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12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6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84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22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5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2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99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023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94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912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24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3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3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563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89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4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04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53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84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70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06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883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76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203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479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2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491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558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618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69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76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0785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355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050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350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67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6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084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914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050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078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675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260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27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7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41E9F-98F7-42AF-83C5-FAABF3DA94E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0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7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04-04-2023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7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8328248" y="188640"/>
            <a:ext cx="3672408" cy="1501458"/>
            <a:chOff x="7981054" y="230240"/>
            <a:chExt cx="3672408" cy="1501458"/>
          </a:xfrm>
        </p:grpSpPr>
        <p:pic>
          <p:nvPicPr>
            <p:cNvPr id="5" name="Picture 2" descr="https://bihog.com/wp-content/uploads/2020/02/NABARD-Consultancy-Services-Pvt.-Ltd.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" b="56406" l="12342" r="87658">
                          <a14:foregroundMark x1="61076" y1="31875" x2="61076" y2="31875"/>
                          <a14:foregroundMark x1="54325" y1="49844" x2="54325" y2="49844"/>
                          <a14:foregroundMark x1="56646" y1="51094" x2="56646" y2="51094"/>
                          <a14:foregroundMark x1="60338" y1="51094" x2="60338" y2="51094"/>
                          <a14:foregroundMark x1="50316" y1="49375" x2="50316" y2="49375"/>
                          <a14:foregroundMark x1="46941" y1="50156" x2="46941" y2="50156"/>
                          <a14:foregroundMark x1="42300" y1="50000" x2="42300" y2="50000"/>
                          <a14:foregroundMark x1="39873" y1="51563" x2="39873" y2="51563"/>
                          <a14:foregroundMark x1="38502" y1="19063" x2="38502" y2="19063"/>
                          <a14:foregroundMark x1="45886" y1="23906" x2="45886" y2="23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4" t="7641" r="12219" b="51715"/>
            <a:stretch/>
          </p:blipFill>
          <p:spPr bwMode="auto">
            <a:xfrm>
              <a:off x="8335926" y="230240"/>
              <a:ext cx="2962664" cy="1193681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7981054" y="1423921"/>
              <a:ext cx="3672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3E29"/>
                  </a:solidFill>
                  <a:latin typeface="Arial Black" panose="020B0A04020102020204" pitchFamily="34" charset="0"/>
                </a:rPr>
                <a:t>NABARD CONSULTANCY SERVICES</a:t>
              </a:r>
              <a:endParaRPr lang="en-IN" sz="1400" b="1" dirty="0">
                <a:solidFill>
                  <a:srgbClr val="003E29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7" name="Picture 6" descr="NABARD-Consultancy-Services-Pvt.-Ltd..png (948×640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56094" l="36076" r="63819">
                        <a14:foregroundMark x1="46308" y1="30312" x2="46308" y2="30312"/>
                        <a14:foregroundMark x1="41878" y1="32500" x2="41878" y2="32500"/>
                        <a14:foregroundMark x1="39662" y1="51563" x2="39662" y2="51563"/>
                        <a14:foregroundMark x1="41878" y1="52188" x2="41878" y2="52188"/>
                        <a14:foregroundMark x1="45148" y1="51094" x2="45148" y2="51094"/>
                        <a14:foregroundMark x1="49051" y1="51406" x2="49051" y2="51406"/>
                        <a14:foregroundMark x1="52637" y1="51094" x2="52637" y2="51094"/>
                        <a14:foregroundMark x1="56329" y1="50781" x2="56329" y2="50781"/>
                        <a14:foregroundMark x1="60338" y1="49844" x2="60338" y2="4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34" t="7757" r="36058" b="42720"/>
          <a:stretch/>
        </p:blipFill>
        <p:spPr bwMode="auto">
          <a:xfrm>
            <a:off x="839435" y="4788192"/>
            <a:ext cx="1646442" cy="19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30942" y="2701108"/>
            <a:ext cx="9869714" cy="16619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b="1" dirty="0">
                <a:solidFill>
                  <a:prstClr val="black"/>
                </a:solidFill>
              </a:rPr>
              <a:t>PROGRESS REPORT</a:t>
            </a:r>
          </a:p>
          <a:p>
            <a:pPr algn="r"/>
            <a:r>
              <a:rPr lang="en-US" sz="4800" b="1" dirty="0">
                <a:solidFill>
                  <a:prstClr val="black"/>
                </a:solidFill>
              </a:rPr>
              <a:t>DISTRICT: THANE</a:t>
            </a:r>
            <a:endParaRPr lang="en-IN" sz="4800" b="1" dirty="0">
              <a:solidFill>
                <a:prstClr val="black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624" y="27464"/>
            <a:ext cx="3250064" cy="2467436"/>
            <a:chOff x="37624" y="27464"/>
            <a:chExt cx="3250064" cy="2467436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61" b="95960" l="19722" r="80405">
                          <a14:foregroundMark x1="34640" y1="80808" x2="34640" y2="80808"/>
                          <a14:foregroundMark x1="38432" y1="77778" x2="38432" y2="77778"/>
                          <a14:foregroundMark x1="44248" y1="75758" x2="44248" y2="75758"/>
                          <a14:foregroundMark x1="49810" y1="76768" x2="49810" y2="76768"/>
                          <a14:foregroundMark x1="56384" y1="76263" x2="56384" y2="76263"/>
                          <a14:foregroundMark x1="59798" y1="77946" x2="59798" y2="77946"/>
                          <a14:foregroundMark x1="64855" y1="76263" x2="64855" y2="76263"/>
                          <a14:foregroundMark x1="69912" y1="76936" x2="69912" y2="76936"/>
                          <a14:foregroundMark x1="71934" y1="76431" x2="71934" y2="76431"/>
                          <a14:foregroundMark x1="27939" y1="76431" x2="27939" y2="76431"/>
                          <a14:foregroundMark x1="28951" y1="86195" x2="28951" y2="86195"/>
                          <a14:foregroundMark x1="26802" y1="87879" x2="26802" y2="87879"/>
                          <a14:foregroundMark x1="23767" y1="88889" x2="23767" y2="88889"/>
                          <a14:foregroundMark x1="34134" y1="88552" x2="34134" y2="88552"/>
                          <a14:foregroundMark x1="36410" y1="88552" x2="36410" y2="88552"/>
                          <a14:foregroundMark x1="39949" y1="89057" x2="39949" y2="89057"/>
                          <a14:foregroundMark x1="43363" y1="89226" x2="43363" y2="89226"/>
                          <a14:foregroundMark x1="46018" y1="89562" x2="46018" y2="89562"/>
                          <a14:foregroundMark x1="49305" y1="89394" x2="49305" y2="89394"/>
                          <a14:foregroundMark x1="56131" y1="86195" x2="56131" y2="86195"/>
                          <a14:foregroundMark x1="62200" y1="88047" x2="62200" y2="88047"/>
                          <a14:foregroundMark x1="62579" y1="85354" x2="62579" y2="85354"/>
                          <a14:foregroundMark x1="63717" y1="87374" x2="63717" y2="87374"/>
                          <a14:foregroundMark x1="66751" y1="88047" x2="66751" y2="88047"/>
                          <a14:foregroundMark x1="70164" y1="87879" x2="70164" y2="87879"/>
                          <a14:foregroundMark x1="70038" y1="85017" x2="70038" y2="85017"/>
                          <a14:foregroundMark x1="71302" y1="88047" x2="71302" y2="88047"/>
                          <a14:foregroundMark x1="75474" y1="88215" x2="75474" y2="88215"/>
                          <a14:backgroundMark x1="35145" y1="79798" x2="35145" y2="79798"/>
                          <a14:backgroundMark x1="55879" y1="79966" x2="55879" y2="79966"/>
                          <a14:backgroundMark x1="68521" y1="79966" x2="68521" y2="79966"/>
                          <a14:backgroundMark x1="72566" y1="89226" x2="72566" y2="89226"/>
                          <a14:backgroundMark x1="46903" y1="90067" x2="46903" y2="90067"/>
                          <a14:backgroundMark x1="40076" y1="69360" x2="40076" y2="69360"/>
                          <a14:backgroundMark x1="36662" y1="69360" x2="36662" y2="69360"/>
                          <a14:backgroundMark x1="40455" y1="69360" x2="40455" y2="69360"/>
                          <a14:backgroundMark x1="26169" y1="71549" x2="26169" y2="71549"/>
                          <a14:backgroundMark x1="40582" y1="88047" x2="40582" y2="88047"/>
                          <a14:backgroundMark x1="26296" y1="90067" x2="26296" y2="900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6" t="2344" r="16814"/>
            <a:stretch>
              <a:fillRect/>
            </a:stretch>
          </p:blipFill>
          <p:spPr bwMode="auto">
            <a:xfrm>
              <a:off x="784809" y="550684"/>
              <a:ext cx="1755694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7624" y="27464"/>
              <a:ext cx="3250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JAL JEEVAN MISSION</a:t>
              </a:r>
              <a:endParaRPr lang="en-IN" sz="2800" b="1" dirty="0">
                <a:solidFill>
                  <a:srgbClr val="1F497D">
                    <a:lumMod val="60000"/>
                    <a:lumOff val="40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491776" y="5754562"/>
            <a:ext cx="350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1F497D"/>
                </a:solidFill>
              </a:rPr>
              <a:t>KONKAN REGION</a:t>
            </a:r>
          </a:p>
          <a:p>
            <a:pPr algn="r"/>
            <a:r>
              <a:rPr lang="en-US" sz="2400" b="1" dirty="0">
                <a:solidFill>
                  <a:srgbClr val="1F497D"/>
                </a:solidFill>
              </a:rPr>
              <a:t>MARCH 2023</a:t>
            </a:r>
            <a:endParaRPr lang="en-IN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95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179" y="40006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Work Status</a:t>
            </a:r>
            <a:endParaRPr lang="en-IN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BD27A-9CC5-B55E-649D-EC07DE3B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778"/>
            <a:ext cx="12192000" cy="16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EB59A-1A22-4C49-8CA1-DCAA3BF408F1}"/>
              </a:ext>
            </a:extLst>
          </p:cNvPr>
          <p:cNvSpPr txBox="1"/>
          <p:nvPr/>
        </p:nvSpPr>
        <p:spPr>
          <a:xfrm>
            <a:off x="47488" y="413532"/>
            <a:ext cx="3162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Progress Milestone</a:t>
            </a: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875F48-E3AB-41C0-8B2B-FE05DBF1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00" y="3685890"/>
            <a:ext cx="1675701" cy="6261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E49154-990A-4565-B45F-AA091F726964}"/>
              </a:ext>
            </a:extLst>
          </p:cNvPr>
          <p:cNvSpPr/>
          <p:nvPr/>
        </p:nvSpPr>
        <p:spPr>
          <a:xfrm>
            <a:off x="1374067" y="3967600"/>
            <a:ext cx="1124125" cy="242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687B4E-477F-4511-89C7-E27701CD6C62}"/>
              </a:ext>
            </a:extLst>
          </p:cNvPr>
          <p:cNvSpPr/>
          <p:nvPr/>
        </p:nvSpPr>
        <p:spPr>
          <a:xfrm>
            <a:off x="2161827" y="4170444"/>
            <a:ext cx="929716" cy="1127269"/>
          </a:xfrm>
          <a:custGeom>
            <a:avLst/>
            <a:gdLst>
              <a:gd name="connsiteX0" fmla="*/ 0 w 1647825"/>
              <a:gd name="connsiteY0" fmla="*/ 0 h 1057275"/>
              <a:gd name="connsiteX1" fmla="*/ 542925 w 1647825"/>
              <a:gd name="connsiteY1" fmla="*/ 752475 h 1057275"/>
              <a:gd name="connsiteX2" fmla="*/ 1647825 w 1647825"/>
              <a:gd name="connsiteY2" fmla="*/ 1057275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057275">
                <a:moveTo>
                  <a:pt x="0" y="0"/>
                </a:moveTo>
                <a:cubicBezTo>
                  <a:pt x="134144" y="288131"/>
                  <a:pt x="268288" y="576263"/>
                  <a:pt x="542925" y="752475"/>
                </a:cubicBezTo>
                <a:cubicBezTo>
                  <a:pt x="817562" y="928687"/>
                  <a:pt x="1474788" y="1003300"/>
                  <a:pt x="1647825" y="105727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D75D3-68D4-B941-51C8-7408FD610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7" y="706454"/>
            <a:ext cx="9675844" cy="275285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96C861-C273-4E5F-AA6D-EB826D6B7C2E}"/>
              </a:ext>
            </a:extLst>
          </p:cNvPr>
          <p:cNvSpPr/>
          <p:nvPr/>
        </p:nvSpPr>
        <p:spPr>
          <a:xfrm>
            <a:off x="475841" y="2821016"/>
            <a:ext cx="1474237" cy="1264444"/>
          </a:xfrm>
          <a:custGeom>
            <a:avLst/>
            <a:gdLst>
              <a:gd name="connsiteX0" fmla="*/ 816572 w 816572"/>
              <a:gd name="connsiteY0" fmla="*/ 0 h 1685925"/>
              <a:gd name="connsiteX1" fmla="*/ 6947 w 816572"/>
              <a:gd name="connsiteY1" fmla="*/ 704850 h 1685925"/>
              <a:gd name="connsiteX2" fmla="*/ 492722 w 816572"/>
              <a:gd name="connsiteY2" fmla="*/ 1685925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572" h="1685925">
                <a:moveTo>
                  <a:pt x="816572" y="0"/>
                </a:moveTo>
                <a:cubicBezTo>
                  <a:pt x="438747" y="211931"/>
                  <a:pt x="60922" y="423863"/>
                  <a:pt x="6947" y="704850"/>
                </a:cubicBezTo>
                <a:cubicBezTo>
                  <a:pt x="-47028" y="985838"/>
                  <a:pt x="222847" y="1335881"/>
                  <a:pt x="492722" y="168592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81873-0EF1-4E9E-30A8-70495428D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768" y="3825552"/>
            <a:ext cx="8753456" cy="29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4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9277" y="2492922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Scheme Status: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97" y="442349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Work Status</a:t>
            </a:r>
            <a:r>
              <a:rPr lang="en-IN" sz="1400" u="sng" dirty="0"/>
              <a:t>:</a:t>
            </a:r>
            <a:endParaRPr lang="en-US" sz="14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3C99B-C5D7-03E2-5CE7-8EBF87E7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" y="750126"/>
            <a:ext cx="5344885" cy="3747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6E0B8C-302F-656E-30A2-4C1C17E0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77" y="2998179"/>
            <a:ext cx="4937516" cy="343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85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6578" y="2890390"/>
            <a:ext cx="613884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MS – PROJECT</a:t>
            </a:r>
          </a:p>
          <a:p>
            <a:pPr algn="ctr"/>
            <a:r>
              <a:rPr lang="en-US" sz="2400" b="1" dirty="0">
                <a:solidFill>
                  <a:prstClr val="black"/>
                </a:solidFill>
              </a:rPr>
              <a:t>Work in Progress Schemes</a:t>
            </a:r>
            <a:endParaRPr lang="en-IN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92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43451"/>
            <a:ext cx="11776365" cy="92334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Project Overview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Physical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Financial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Time Overrun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8806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43452"/>
            <a:ext cx="11776365" cy="72740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Late Schemes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58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07668" y="3075057"/>
            <a:ext cx="597666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SAMPLE SITE VISIT PHOTOS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11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483169" y="182315"/>
            <a:ext cx="11225662" cy="8252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89548" tIns="44772" rIns="89548" bIns="447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100" b="1" dirty="0" err="1">
                <a:latin typeface="+mn-lt"/>
              </a:rPr>
              <a:t>Shahapur</a:t>
            </a:r>
            <a:r>
              <a:rPr lang="en-US" altLang="en-US" sz="3100" b="1" dirty="0">
                <a:latin typeface="+mn-lt"/>
              </a:rPr>
              <a:t> </a:t>
            </a:r>
            <a:r>
              <a:rPr lang="en-US" altLang="en-US" sz="3100" b="1" dirty="0" err="1">
                <a:latin typeface="+mn-lt"/>
              </a:rPr>
              <a:t>Taluka</a:t>
            </a:r>
            <a:endParaRPr lang="en-IN" altLang="en-US" sz="3100" b="1" dirty="0">
              <a:latin typeface="+mn-lt"/>
            </a:endParaRPr>
          </a:p>
        </p:txBody>
      </p:sp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14" y="126876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51" y="4149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88" y="4157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6876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84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2315"/>
            <a:ext cx="11225662" cy="8252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89548" tIns="44772" rIns="89548" bIns="447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100" b="1" dirty="0" err="1">
                <a:latin typeface="+mn-lt"/>
              </a:rPr>
              <a:t>Shahapur</a:t>
            </a:r>
            <a:r>
              <a:rPr lang="en-US" altLang="en-US" sz="3100" b="1" dirty="0">
                <a:latin typeface="+mn-lt"/>
              </a:rPr>
              <a:t> </a:t>
            </a:r>
            <a:r>
              <a:rPr lang="en-US" altLang="en-US" sz="3100" b="1" dirty="0" err="1">
                <a:latin typeface="+mn-lt"/>
              </a:rPr>
              <a:t>Taluka</a:t>
            </a:r>
            <a:endParaRPr lang="en-IN" altLang="en-US" sz="3100" b="1" dirty="0">
              <a:latin typeface="+mn-lt"/>
            </a:endParaRPr>
          </a:p>
        </p:txBody>
      </p:sp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88" y="127176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94" y="1280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455" y="4157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14" y="4149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7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2315"/>
            <a:ext cx="11225662" cy="8252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89548" tIns="44772" rIns="89548" bIns="447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100" b="1" dirty="0" err="1">
                <a:latin typeface="+mn-lt"/>
              </a:rPr>
              <a:t>Shahapur</a:t>
            </a:r>
            <a:r>
              <a:rPr lang="en-US" altLang="en-US" sz="3100" b="1" dirty="0">
                <a:latin typeface="+mn-lt"/>
              </a:rPr>
              <a:t> </a:t>
            </a:r>
            <a:r>
              <a:rPr lang="en-US" altLang="en-US" sz="3100" b="1" dirty="0" err="1">
                <a:latin typeface="+mn-lt"/>
              </a:rPr>
              <a:t>Taluka</a:t>
            </a:r>
            <a:endParaRPr lang="en-IN" altLang="en-US" sz="3100" b="1" dirty="0">
              <a:latin typeface="+mn-lt"/>
            </a:endParaRPr>
          </a:p>
        </p:txBody>
      </p:sp>
      <p:pic>
        <p:nvPicPr>
          <p:cNvPr id="3074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2" y="1273295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54" y="127906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54" y="415831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 preferRelativeResize="0"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4"/>
          <a:stretch/>
        </p:blipFill>
        <p:spPr bwMode="auto">
          <a:xfrm>
            <a:off x="1025951" y="416108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82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203200" y="174171"/>
            <a:ext cx="11776710" cy="784225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District Work Status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364440"/>
              </p:ext>
            </p:extLst>
          </p:nvPr>
        </p:nvGraphicFramePr>
        <p:xfrm>
          <a:off x="346310" y="1252841"/>
          <a:ext cx="11450738" cy="2197760"/>
        </p:xfrm>
        <a:graphic>
          <a:graphicData uri="http://schemas.openxmlformats.org/drawingml/2006/table">
            <a:tbl>
              <a:tblPr/>
              <a:tblGrid>
                <a:gridCol w="1683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497114624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4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7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709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Order Issued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In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Progress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Not S</a:t>
                      </a:r>
                      <a:r>
                        <a:rPr lang="en-US" sz="18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tarted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9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Shahapur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993">
                <a:tc vMerge="1"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767108"/>
                  </a:ext>
                </a:extLst>
              </a:tr>
              <a:tr h="5686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dirty="0"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27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2315"/>
            <a:ext cx="11225662" cy="8252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89548" tIns="44772" rIns="89548" bIns="447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100" b="1" dirty="0" err="1">
                <a:latin typeface="+mn-lt"/>
              </a:rPr>
              <a:t>Shahapur</a:t>
            </a:r>
            <a:r>
              <a:rPr lang="en-US" altLang="en-US" sz="3100" b="1" dirty="0">
                <a:latin typeface="+mn-lt"/>
              </a:rPr>
              <a:t> </a:t>
            </a:r>
            <a:r>
              <a:rPr lang="en-US" altLang="en-US" sz="3100" b="1" dirty="0" err="1">
                <a:latin typeface="+mn-lt"/>
              </a:rPr>
              <a:t>Taluka</a:t>
            </a:r>
            <a:endParaRPr lang="en-IN" altLang="en-US" sz="3100" b="1" dirty="0">
              <a:latin typeface="+mn-lt"/>
            </a:endParaRPr>
          </a:p>
        </p:txBody>
      </p:sp>
      <p:pic>
        <p:nvPicPr>
          <p:cNvPr id="4098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80" y="128389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54" y="1270439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25" y="4149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8" y="4157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047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2315"/>
            <a:ext cx="11225662" cy="8252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89548" tIns="44772" rIns="89548" bIns="447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100" b="1" dirty="0" err="1">
                <a:latin typeface="+mn-lt"/>
              </a:rPr>
              <a:t>Shahapur</a:t>
            </a:r>
            <a:r>
              <a:rPr lang="en-US" altLang="en-US" sz="3100" b="1" dirty="0">
                <a:latin typeface="+mn-lt"/>
              </a:rPr>
              <a:t> </a:t>
            </a:r>
            <a:r>
              <a:rPr lang="en-US" altLang="en-US" sz="3100" b="1" dirty="0" err="1">
                <a:latin typeface="+mn-lt"/>
              </a:rPr>
              <a:t>Taluka</a:t>
            </a:r>
            <a:endParaRPr lang="en-IN" altLang="en-US" sz="3100" b="1" dirty="0">
              <a:latin typeface="+mn-lt"/>
            </a:endParaRPr>
          </a:p>
        </p:txBody>
      </p:sp>
      <p:pic>
        <p:nvPicPr>
          <p:cNvPr id="5122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26876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6876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706" y="4160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88" y="4161567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391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2315"/>
            <a:ext cx="11225662" cy="8252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89548" tIns="44772" rIns="89548" bIns="447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100" b="1" dirty="0" err="1">
                <a:latin typeface="+mn-lt"/>
              </a:rPr>
              <a:t>Shahapur</a:t>
            </a:r>
            <a:r>
              <a:rPr lang="en-US" altLang="en-US" sz="3100" b="1" dirty="0">
                <a:latin typeface="+mn-lt"/>
              </a:rPr>
              <a:t> </a:t>
            </a:r>
            <a:r>
              <a:rPr lang="en-US" altLang="en-US" sz="3100" b="1" dirty="0" err="1">
                <a:latin typeface="+mn-lt"/>
              </a:rPr>
              <a:t>Taluka</a:t>
            </a:r>
            <a:endParaRPr lang="en-IN" altLang="en-US" sz="3100" b="1" dirty="0">
              <a:latin typeface="+mn-lt"/>
            </a:endParaRPr>
          </a:p>
        </p:txBody>
      </p:sp>
      <p:pic>
        <p:nvPicPr>
          <p:cNvPr id="6146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60" y="128001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50998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292" y="4149080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60" y="4157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100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2315"/>
            <a:ext cx="11225662" cy="8252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89548" tIns="44772" rIns="89548" bIns="447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100" b="1" dirty="0" err="1">
                <a:latin typeface="+mn-lt"/>
              </a:rPr>
              <a:t>Shahapur</a:t>
            </a:r>
            <a:r>
              <a:rPr lang="en-US" altLang="en-US" sz="3100" b="1" dirty="0">
                <a:latin typeface="+mn-lt"/>
              </a:rPr>
              <a:t> </a:t>
            </a:r>
            <a:r>
              <a:rPr lang="en-US" altLang="en-US" sz="3100" b="1" dirty="0" err="1">
                <a:latin typeface="+mn-lt"/>
              </a:rPr>
              <a:t>Taluka</a:t>
            </a:r>
            <a:endParaRPr lang="en-IN" altLang="en-US" sz="3100" b="1" dirty="0">
              <a:latin typeface="+mn-lt"/>
            </a:endParaRPr>
          </a:p>
        </p:txBody>
      </p:sp>
      <p:pic>
        <p:nvPicPr>
          <p:cNvPr id="7170" name="Picture 2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45"/>
          <a:stretch/>
        </p:blipFill>
        <p:spPr bwMode="auto">
          <a:xfrm>
            <a:off x="1029562" y="128601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332" y="1280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080" y="4160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" y="4167199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69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2315"/>
            <a:ext cx="11225662" cy="8252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89548" tIns="44772" rIns="89548" bIns="447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100" b="1" dirty="0" err="1">
                <a:latin typeface="+mn-lt"/>
              </a:rPr>
              <a:t>Shahapur</a:t>
            </a:r>
            <a:r>
              <a:rPr lang="en-US" altLang="en-US" sz="3100" b="1" dirty="0">
                <a:latin typeface="+mn-lt"/>
              </a:rPr>
              <a:t> </a:t>
            </a:r>
            <a:r>
              <a:rPr lang="en-US" altLang="en-US" sz="3100" b="1" dirty="0" err="1">
                <a:latin typeface="+mn-lt"/>
              </a:rPr>
              <a:t>Taluka</a:t>
            </a:r>
            <a:endParaRPr lang="en-IN" altLang="en-US" sz="3100" b="1" dirty="0">
              <a:latin typeface="+mn-lt"/>
            </a:endParaRPr>
          </a:p>
        </p:txBody>
      </p:sp>
      <p:pic>
        <p:nvPicPr>
          <p:cNvPr id="8194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0" y="1277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093" y="1279658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719" y="4145588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3" y="4156709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988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2315"/>
            <a:ext cx="11225662" cy="8252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89548" tIns="44772" rIns="89548" bIns="447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100" b="1" dirty="0" err="1">
                <a:latin typeface="+mn-lt"/>
              </a:rPr>
              <a:t>Shahapur</a:t>
            </a:r>
            <a:r>
              <a:rPr lang="en-US" altLang="en-US" sz="3100" b="1" dirty="0">
                <a:latin typeface="+mn-lt"/>
              </a:rPr>
              <a:t> </a:t>
            </a:r>
            <a:r>
              <a:rPr lang="en-US" altLang="en-US" sz="3100" b="1" dirty="0" err="1">
                <a:latin typeface="+mn-lt"/>
              </a:rPr>
              <a:t>Taluka</a:t>
            </a:r>
            <a:endParaRPr lang="en-IN" altLang="en-US" sz="3100" b="1" dirty="0">
              <a:latin typeface="+mn-lt"/>
            </a:endParaRPr>
          </a:p>
        </p:txBody>
      </p:sp>
      <p:pic>
        <p:nvPicPr>
          <p:cNvPr id="9218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87" y="1280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06" y="128038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706" y="4160263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88" y="415470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13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83169" y="182315"/>
            <a:ext cx="11225662" cy="8252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89548" tIns="44772" rIns="89548" bIns="447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100" b="1" dirty="0" err="1">
                <a:latin typeface="+mn-lt"/>
              </a:rPr>
              <a:t>Shahapur</a:t>
            </a:r>
            <a:r>
              <a:rPr lang="en-US" altLang="en-US" sz="3100" b="1" dirty="0">
                <a:latin typeface="+mn-lt"/>
              </a:rPr>
              <a:t> </a:t>
            </a:r>
            <a:r>
              <a:rPr lang="en-US" altLang="en-US" sz="3100" b="1" dirty="0" err="1">
                <a:latin typeface="+mn-lt"/>
              </a:rPr>
              <a:t>Taluka</a:t>
            </a:r>
            <a:endParaRPr lang="en-IN" altLang="en-US" sz="3100" b="1" dirty="0">
              <a:latin typeface="+mn-lt"/>
            </a:endParaRPr>
          </a:p>
        </p:txBody>
      </p:sp>
      <p:pic>
        <p:nvPicPr>
          <p:cNvPr id="10242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62" y="1280277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194" y="1270333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54" y="4152536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62" y="4161162"/>
            <a:ext cx="43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123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45319" y="1665287"/>
            <a:ext cx="10901362" cy="3527426"/>
            <a:chOff x="645319" y="1671637"/>
            <a:chExt cx="10901362" cy="3527426"/>
          </a:xfrm>
        </p:grpSpPr>
        <p:pic>
          <p:nvPicPr>
            <p:cNvPr id="4" name="Picture 2" descr="Centre allocates Rs 9289 Cr to J&amp;K Jal Jeevan Mission - Northlin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512" y="1671637"/>
              <a:ext cx="3990975" cy="229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645319" y="3967163"/>
              <a:ext cx="10901362" cy="123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7" tIns="60958" rIns="121917" bIns="60958">
              <a:spAutoFit/>
            </a:bodyPr>
            <a:lstStyle/>
            <a:p>
              <a:pPr algn="ctr"/>
              <a:r>
                <a:rPr lang="en-US" sz="7200" dirty="0">
                  <a:ln>
                    <a:solidFill>
                      <a:schemeClr val="accent1">
                        <a:lumMod val="75000"/>
                      </a:schemeClr>
                    </a:solidFill>
                  </a:ln>
                  <a:latin typeface="Arial Black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97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7817" y="14345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Executive Summary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Work in Progress Schemes</a:t>
            </a:r>
            <a:endParaRPr lang="en-US" b="1" dirty="0"/>
          </a:p>
        </p:txBody>
      </p:sp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326870"/>
              </p:ext>
            </p:extLst>
          </p:nvPr>
        </p:nvGraphicFramePr>
        <p:xfrm>
          <a:off x="373108" y="1303836"/>
          <a:ext cx="11441522" cy="1943625"/>
        </p:xfrm>
        <a:graphic>
          <a:graphicData uri="http://schemas.openxmlformats.org/drawingml/2006/table">
            <a:tbl>
              <a:tblPr/>
              <a:tblGrid>
                <a:gridCol w="154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9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87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Total 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 based on Physical Progress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&lt; 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25 &lt;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Commissioned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Shahapur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Retro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IN" sz="1400" b="0" dirty="0">
                        <a:effectLst/>
                        <a:latin typeface="Calibri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IN" sz="1400" b="0" dirty="0">
                        <a:effectLst/>
                        <a:latin typeface="Calibri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New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IN" sz="1400" b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IN" sz="1400" b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7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Total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1" dirty="0"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1" dirty="0"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IN" sz="1400" b="1" dirty="0">
                        <a:effectLst/>
                        <a:latin typeface="Calibri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IN" sz="1400" b="1" dirty="0">
                        <a:effectLst/>
                        <a:latin typeface="Calibri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54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309848"/>
              </p:ext>
            </p:extLst>
          </p:nvPr>
        </p:nvGraphicFramePr>
        <p:xfrm>
          <a:off x="497929" y="1167257"/>
          <a:ext cx="11196138" cy="593185"/>
        </p:xfrm>
        <a:graphic>
          <a:graphicData uri="http://schemas.openxmlformats.org/drawingml/2006/table">
            <a:tbl>
              <a:tblPr/>
              <a:tblGrid>
                <a:gridCol w="550268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45695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492348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46362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03113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59488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198864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96416"/>
              </p:ext>
            </p:extLst>
          </p:nvPr>
        </p:nvGraphicFramePr>
        <p:xfrm>
          <a:off x="497928" y="1760441"/>
          <a:ext cx="11196137" cy="4994752"/>
        </p:xfrm>
        <a:graphic>
          <a:graphicData uri="http://schemas.openxmlformats.org/drawingml/2006/table">
            <a:tbl>
              <a:tblPr/>
              <a:tblGrid>
                <a:gridCol w="550268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45694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49234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46363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03113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59488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198864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5676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Shahapur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Shahapur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Bhatsai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Vaibhav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Ravikant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96,69,103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12-26-2022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Ratandhale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Yogesh Farde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50,74,998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Kharivalis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Sudarshan Dashrath Shelar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89,73,701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7.76%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Kharivali SO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Jha.P. &amp; Company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87,47,152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11-30-2022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Pivali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Leena Pandurang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68,34,676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8.70%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Sakhroli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Bhushan Raghunath Gharat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62,76,456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11-30-2022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Umbhrai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Yogesh Nandkumar Malvani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69,70,320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Musaiwadi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Bhagvati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88,25,444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Cheravali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Nitesh Malvani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71,77,019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15.58%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Roshan Kisan Deshmukh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1,27,43,612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Roshan Kisan Deshmukh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33,62,289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Neharoli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Bhagwati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1,54,40,402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Sane Pali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Bhagvati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92,73,927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11.73%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48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98189"/>
              </p:ext>
            </p:extLst>
          </p:nvPr>
        </p:nvGraphicFramePr>
        <p:xfrm>
          <a:off x="497929" y="1167257"/>
          <a:ext cx="11196138" cy="593185"/>
        </p:xfrm>
        <a:graphic>
          <a:graphicData uri="http://schemas.openxmlformats.org/drawingml/2006/table">
            <a:tbl>
              <a:tblPr/>
              <a:tblGrid>
                <a:gridCol w="550268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45695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492348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46362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03113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59488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198864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4694"/>
              </p:ext>
            </p:extLst>
          </p:nvPr>
        </p:nvGraphicFramePr>
        <p:xfrm>
          <a:off x="497929" y="1760441"/>
          <a:ext cx="11196138" cy="4994752"/>
        </p:xfrm>
        <a:graphic>
          <a:graphicData uri="http://schemas.openxmlformats.org/drawingml/2006/table">
            <a:tbl>
              <a:tblPr/>
              <a:tblGrid>
                <a:gridCol w="550268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45695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492348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46362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03113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59488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198864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Khardi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Nitesh Mohan Malvani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3,98,49,875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1-17-2023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9.58%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Bhagvati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43,22,119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Kanadi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Bhagvati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76,83,300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17.42%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Khaire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Bhagvati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93,39,374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2.18%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Bhagvati Enterprices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62,48,604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8.90%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Pofodi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Roshan Kisan Deshmukh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42,19,583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16.31%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Nitesh Mohan Malvani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87,11,464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Lina Pandurang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1,04,32,835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Alyani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A.K.Electricals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1,13,57,624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Dahagaon Katbao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Bhagvati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1,09,84,301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6.67%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Rajesh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1,01,24,832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Bhagvati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65,42,136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Pimpalpada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Akshay Maruti Bhoir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49,87,962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Kanvinde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Leena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43,50,115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73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093885"/>
              </p:ext>
            </p:extLst>
          </p:nvPr>
        </p:nvGraphicFramePr>
        <p:xfrm>
          <a:off x="497929" y="1167257"/>
          <a:ext cx="11196138" cy="593185"/>
        </p:xfrm>
        <a:graphic>
          <a:graphicData uri="http://schemas.openxmlformats.org/drawingml/2006/table">
            <a:tbl>
              <a:tblPr/>
              <a:tblGrid>
                <a:gridCol w="550268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45695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492348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46362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03113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59488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198864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273915"/>
              </p:ext>
            </p:extLst>
          </p:nvPr>
        </p:nvGraphicFramePr>
        <p:xfrm>
          <a:off x="497929" y="1760441"/>
          <a:ext cx="11196138" cy="4994745"/>
        </p:xfrm>
        <a:graphic>
          <a:graphicData uri="http://schemas.openxmlformats.org/drawingml/2006/table">
            <a:tbl>
              <a:tblPr/>
              <a:tblGrid>
                <a:gridCol w="550268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45695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492348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46362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03113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59488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198864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Lingayatgaon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Nikhil Ravindra Gharat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69,67,360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Umbarkhand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Yogesh Farde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55,65,853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Shelavali Kh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Mayur Govind Vishe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1,16,29,927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Kudshet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Mayur Govind Vishe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77,35,398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Aware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Jha. P. &amp; Company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1,17,24,621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Kanave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Nitesh Malwani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73,29,898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4.64%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Shilottar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Nilesh Lakade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33,22,886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3.60%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Shendegaon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Pundlik Gajanan Sapat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1,51,40,993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23.72%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Chariv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Yogesh Suresh Farde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53,48,308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12-13-2022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Chikhalgaon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Rajesh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1,63,00,078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1.81%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Sarangpuri Bamanpada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Pundlik Gajanan Sapat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1,60,30,761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kukambe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Akshay Maruti Bhoir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1,07,62,708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12-13-2022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5.44%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Nadgaon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Lina Pandurang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2,40,72,164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Kharangan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Roshan Deshmukh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69,48,498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8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672279"/>
              </p:ext>
            </p:extLst>
          </p:nvPr>
        </p:nvGraphicFramePr>
        <p:xfrm>
          <a:off x="497929" y="1167257"/>
          <a:ext cx="11196138" cy="593185"/>
        </p:xfrm>
        <a:graphic>
          <a:graphicData uri="http://schemas.openxmlformats.org/drawingml/2006/table">
            <a:tbl>
              <a:tblPr/>
              <a:tblGrid>
                <a:gridCol w="550268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45695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492348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46362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03113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59488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198864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0648"/>
              </p:ext>
            </p:extLst>
          </p:nvPr>
        </p:nvGraphicFramePr>
        <p:xfrm>
          <a:off x="497929" y="1760442"/>
          <a:ext cx="11196138" cy="1308735"/>
        </p:xfrm>
        <a:graphic>
          <a:graphicData uri="http://schemas.openxmlformats.org/drawingml/2006/table">
            <a:tbl>
              <a:tblPr/>
              <a:tblGrid>
                <a:gridCol w="550268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45695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492348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46362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03113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59488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198864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VEHALOLI BK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Budharani Dharmu Indandas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1,43,64,801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12-22-2022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Chandrichapada&amp; Nibhalpada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.Bhushan Ganpat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   76,86,061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Sapgaon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Leena Pandurang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1,58,41,789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28-02-2023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87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“New”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03413"/>
              </p:ext>
            </p:extLst>
          </p:nvPr>
        </p:nvGraphicFramePr>
        <p:xfrm>
          <a:off x="497929" y="1167257"/>
          <a:ext cx="11196138" cy="593185"/>
        </p:xfrm>
        <a:graphic>
          <a:graphicData uri="http://schemas.openxmlformats.org/drawingml/2006/table">
            <a:tbl>
              <a:tblPr/>
              <a:tblGrid>
                <a:gridCol w="550268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645695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3492348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546362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303113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459488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1198864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865839"/>
              </p:ext>
            </p:extLst>
          </p:nvPr>
        </p:nvGraphicFramePr>
        <p:xfrm>
          <a:off x="497929" y="1760441"/>
          <a:ext cx="11196138" cy="4994752"/>
        </p:xfrm>
        <a:graphic>
          <a:graphicData uri="http://schemas.openxmlformats.org/drawingml/2006/table">
            <a:tbl>
              <a:tblPr/>
              <a:tblGrid>
                <a:gridCol w="550268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645695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3492348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546362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303113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459488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1198864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</a:tblGrid>
              <a:tr h="34152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Shahapur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Shahapur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Bedisgaon, Alyani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A.K. Electricals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77,05,435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35.67%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Koshimbade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M/s Bhagvati Enterprices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1,09,84,302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Vandre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Bhagvati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1,19,37,311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44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Dahivali-Bhagdal-Masanepada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Jha.P &amp; Company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3,29,63,009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Vithobachegaon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A.K.Electrical Works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81,43,819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11-18-2022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1.76%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Manekhind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Pramod Janardan Vishe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39,89,140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Ashte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36,70,325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Sathgaon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Jha. P. &amp; Company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1,00,16,466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14.48%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Dahivali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Nilesh Lakade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1,34,41,575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Tute (Kharivali)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Sudarshan Dashrath shelar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57,72,260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2.85%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44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Shidpada (Junawani)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Bhushan Ganpat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55,12,377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02-18-2023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Deva Pabhakar Sodnar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1,15,14,844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12-22-2022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15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Vehaloli 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Sagar Shriram Vishe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90,07,341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4.21%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7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51784" y="3075056"/>
            <a:ext cx="388843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DASHBOARD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545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4715511|-15368417|-11851413|-11645362|Markido&quot;,&quot;Id&quot;:&quot;641b02563332364bb85213e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9805</TotalTime>
  <Words>1017</Words>
  <Application>Microsoft Office PowerPoint</Application>
  <PresentationFormat>Widescreen</PresentationFormat>
  <Paragraphs>521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Office Theme</vt:lpstr>
      <vt:lpstr>1_Office Theme</vt:lpstr>
      <vt:lpstr>2_Office Theme</vt:lpstr>
      <vt:lpstr>4_Office Theme</vt:lpstr>
      <vt:lpstr>5_Office Theme</vt:lpstr>
      <vt:lpstr>PowerPoint Presentation</vt:lpstr>
      <vt:lpstr>District Work Status</vt:lpstr>
      <vt:lpstr>Executive Summary Work in Progress Schemes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“New”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DeepakRanjan Nayak</dc:creator>
  <cp:lastModifiedBy>Ashutosh Garg</cp:lastModifiedBy>
  <cp:revision>560</cp:revision>
  <dcterms:created xsi:type="dcterms:W3CDTF">2022-03-31T07:35:09Z</dcterms:created>
  <dcterms:modified xsi:type="dcterms:W3CDTF">2023-04-04T12:44:54Z</dcterms:modified>
</cp:coreProperties>
</file>